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3"/>
  </p:notesMasterIdLst>
  <p:sldIdLst>
    <p:sldId id="433" r:id="rId6"/>
    <p:sldId id="264" r:id="rId7"/>
    <p:sldId id="432" r:id="rId8"/>
    <p:sldId id="265" r:id="rId9"/>
    <p:sldId id="257" r:id="rId10"/>
    <p:sldId id="413" r:id="rId11"/>
    <p:sldId id="29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Milne" userId="e451ec18-1952-4891-b1e2-a69699162e44" providerId="ADAL" clId="{ECFF9856-C8D6-460D-B16A-B1FC3D744F54}"/>
    <pc:docChg chg="modSld">
      <pc:chgData name="Iain Milne" userId="e451ec18-1952-4891-b1e2-a69699162e44" providerId="ADAL" clId="{ECFF9856-C8D6-460D-B16A-B1FC3D744F54}" dt="2024-11-18T09:46:12.552" v="10" actId="20577"/>
      <pc:docMkLst>
        <pc:docMk/>
      </pc:docMkLst>
      <pc:sldChg chg="modSp mod">
        <pc:chgData name="Iain Milne" userId="e451ec18-1952-4891-b1e2-a69699162e44" providerId="ADAL" clId="{ECFF9856-C8D6-460D-B16A-B1FC3D744F54}" dt="2024-11-18T09:45:52.484" v="8" actId="20577"/>
        <pc:sldMkLst>
          <pc:docMk/>
          <pc:sldMk cId="1489423798" sldId="264"/>
        </pc:sldMkLst>
        <pc:spChg chg="mod">
          <ac:chgData name="Iain Milne" userId="e451ec18-1952-4891-b1e2-a69699162e44" providerId="ADAL" clId="{ECFF9856-C8D6-460D-B16A-B1FC3D744F54}" dt="2024-11-18T09:45:52.484" v="8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modSp mod">
        <pc:chgData name="Iain Milne" userId="e451ec18-1952-4891-b1e2-a69699162e44" providerId="ADAL" clId="{ECFF9856-C8D6-460D-B16A-B1FC3D744F54}" dt="2024-11-18T09:46:12.552" v="10" actId="20577"/>
        <pc:sldMkLst>
          <pc:docMk/>
          <pc:sldMk cId="3783569800" sldId="265"/>
        </pc:sldMkLst>
        <pc:spChg chg="mod">
          <ac:chgData name="Iain Milne" userId="e451ec18-1952-4891-b1e2-a69699162e44" providerId="ADAL" clId="{ECFF9856-C8D6-460D-B16A-B1FC3D744F54}" dt="2024-11-18T09:46:12.552" v="10" actId="20577"/>
          <ac:spMkLst>
            <pc:docMk/>
            <pc:sldMk cId="3783569800" sldId="265"/>
            <ac:spMk id="6" creationId="{88FEF26C-65BC-4CD6-A34D-4463ED274B46}"/>
          </ac:spMkLst>
        </pc:spChg>
      </pc:sldChg>
    </pc:docChg>
  </pc:docChgLst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Iain Milne" userId="e451ec18-1952-4891-b1e2-a69699162e44" providerId="ADAL" clId="{63E8FA43-ECE0-4C05-85E7-367EE09DE09C}"/>
    <pc:docChg chg="custSel addSld delSld modSld">
      <pc:chgData name="Iain Milne" userId="e451ec18-1952-4891-b1e2-a69699162e44" providerId="ADAL" clId="{63E8FA43-ECE0-4C05-85E7-367EE09DE09C}" dt="2024-06-10T09:50:30.660" v="100" actId="47"/>
      <pc:docMkLst>
        <pc:docMk/>
      </pc:docMkLst>
      <pc:sldChg chg="del">
        <pc:chgData name="Iain Milne" userId="e451ec18-1952-4891-b1e2-a69699162e44" providerId="ADAL" clId="{63E8FA43-ECE0-4C05-85E7-367EE09DE09C}" dt="2024-06-10T09:50:05.360" v="99" actId="47"/>
        <pc:sldMkLst>
          <pc:docMk/>
          <pc:sldMk cId="3806427011" sldId="256"/>
        </pc:sldMkLst>
      </pc:sldChg>
      <pc:sldChg chg="add">
        <pc:chgData name="Iain Milne" userId="e451ec18-1952-4891-b1e2-a69699162e44" providerId="ADAL" clId="{63E8FA43-ECE0-4C05-85E7-367EE09DE09C}" dt="2024-06-10T09:49:59.828" v="98"/>
        <pc:sldMkLst>
          <pc:docMk/>
          <pc:sldMk cId="2755327143" sldId="257"/>
        </pc:sldMkLst>
      </pc:sldChg>
      <pc:sldChg chg="modSp mod">
        <pc:chgData name="Iain Milne" userId="e451ec18-1952-4891-b1e2-a69699162e44" providerId="ADAL" clId="{63E8FA43-ECE0-4C05-85E7-367EE09DE09C}" dt="2024-06-10T09:46:32.333" v="1" actId="20577"/>
        <pc:sldMkLst>
          <pc:docMk/>
          <pc:sldMk cId="1489423798" sldId="264"/>
        </pc:sldMkLst>
        <pc:spChg chg="mod">
          <ac:chgData name="Iain Milne" userId="e451ec18-1952-4891-b1e2-a69699162e44" providerId="ADAL" clId="{63E8FA43-ECE0-4C05-85E7-367EE09DE09C}" dt="2024-06-10T09:46:32.333" v="1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addSp modSp mod">
        <pc:chgData name="Iain Milne" userId="e451ec18-1952-4891-b1e2-a69699162e44" providerId="ADAL" clId="{63E8FA43-ECE0-4C05-85E7-367EE09DE09C}" dt="2024-06-10T09:49:31.798" v="97" actId="14100"/>
        <pc:sldMkLst>
          <pc:docMk/>
          <pc:sldMk cId="3783569800" sldId="265"/>
        </pc:sldMkLst>
        <pc:spChg chg="add mod">
          <ac:chgData name="Iain Milne" userId="e451ec18-1952-4891-b1e2-a69699162e44" providerId="ADAL" clId="{63E8FA43-ECE0-4C05-85E7-367EE09DE09C}" dt="2024-06-10T09:49:31.798" v="97" actId="14100"/>
          <ac:spMkLst>
            <pc:docMk/>
            <pc:sldMk cId="3783569800" sldId="265"/>
            <ac:spMk id="3" creationId="{78D6BF41-AEFF-73F2-D1DE-720FD9BE3F65}"/>
          </ac:spMkLst>
        </pc:spChg>
        <pc:spChg chg="mod">
          <ac:chgData name="Iain Milne" userId="e451ec18-1952-4891-b1e2-a69699162e44" providerId="ADAL" clId="{63E8FA43-ECE0-4C05-85E7-367EE09DE09C}" dt="2024-06-10T09:48:35.602" v="6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modSp mod">
        <pc:chgData name="Iain Milne" userId="e451ec18-1952-4891-b1e2-a69699162e44" providerId="ADAL" clId="{63E8FA43-ECE0-4C05-85E7-367EE09DE09C}" dt="2024-06-10T09:47:10.364" v="34" actId="14100"/>
        <pc:sldMkLst>
          <pc:docMk/>
          <pc:sldMk cId="3730725360" sldId="432"/>
        </pc:sldMkLst>
        <pc:spChg chg="mod">
          <ac:chgData name="Iain Milne" userId="e451ec18-1952-4891-b1e2-a69699162e44" providerId="ADAL" clId="{63E8FA43-ECE0-4C05-85E7-367EE09DE09C}" dt="2024-06-10T09:47:10.364" v="34" actId="14100"/>
          <ac:spMkLst>
            <pc:docMk/>
            <pc:sldMk cId="3730725360" sldId="432"/>
            <ac:spMk id="5" creationId="{353479A4-21C2-4769-8210-C568FC393738}"/>
          </ac:spMkLst>
        </pc:spChg>
      </pc:sldChg>
      <pc:sldChg chg="del">
        <pc:chgData name="Iain Milne" userId="e451ec18-1952-4891-b1e2-a69699162e44" providerId="ADAL" clId="{63E8FA43-ECE0-4C05-85E7-367EE09DE09C}" dt="2024-06-10T09:50:30.660" v="100" actId="47"/>
        <pc:sldMkLst>
          <pc:docMk/>
          <pc:sldMk cId="4031224988" sldId="434"/>
        </pc:sldMkLst>
      </pc:sld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CPUs: 32C/64T means 32 cores and 64 </a:t>
            </a:r>
            <a:r>
              <a:rPr lang="en-GB" err="1"/>
              <a:t>hyperthreads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0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Supercomputers vs clusters vs PCs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8452708" cy="830997"/>
          </a:xfrm>
        </p:spPr>
        <p:txBody>
          <a:bodyPr/>
          <a:lstStyle/>
          <a:p>
            <a:r>
              <a:rPr lang="en-US" dirty="0"/>
              <a:t>An Introduction to HPC</a:t>
            </a:r>
            <a:br>
              <a:rPr lang="en-US" sz="1200" dirty="0"/>
            </a:br>
            <a:r>
              <a:rPr lang="en-US" sz="1200" dirty="0"/>
              <a:t>September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7" y="891722"/>
            <a:ext cx="5764600" cy="371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Overview of Crop Diversity HPC &amp; compute resources </a:t>
            </a:r>
          </a:p>
          <a:p>
            <a:r>
              <a:rPr lang="en-GB" sz="2000"/>
              <a:t>Connect to cluster and complete common tasks</a:t>
            </a:r>
          </a:p>
          <a:p>
            <a:r>
              <a:rPr lang="en-GB" sz="2000"/>
              <a:t>Understand basics of job submissions with </a:t>
            </a:r>
            <a:r>
              <a:rPr lang="en-GB" sz="2000" err="1"/>
              <a:t>Slurm</a:t>
            </a:r>
            <a:endParaRPr lang="en-GB" sz="2000"/>
          </a:p>
          <a:p>
            <a:r>
              <a:rPr lang="en-GB" sz="2000"/>
              <a:t>Use </a:t>
            </a:r>
            <a:r>
              <a:rPr lang="en-GB" sz="2000" err="1"/>
              <a:t>bioconda</a:t>
            </a:r>
            <a:r>
              <a:rPr lang="en-GB" sz="2000"/>
              <a:t> package manager and containers</a:t>
            </a:r>
          </a:p>
          <a:p>
            <a:r>
              <a:rPr lang="en-GB" sz="2000"/>
              <a:t>Know cluster etiquette &amp; how to get further help</a:t>
            </a:r>
          </a:p>
          <a:p>
            <a:pPr marL="0" indent="0">
              <a:buNone/>
            </a:pPr>
            <a:endParaRPr lang="en-GB" sz="2000" strike="sngStrike"/>
          </a:p>
          <a:p>
            <a:endParaRPr lang="en-GB" sz="2000" i="1">
              <a:cs typeface="Calibri"/>
            </a:endParaRPr>
          </a:p>
          <a:p>
            <a:endParaRPr lang="en-GB" sz="200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041775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Initially funded by the BBSRC</a:t>
            </a:r>
          </a:p>
          <a:p>
            <a:r>
              <a:rPr lang="en-GB" dirty="0"/>
              <a:t>For use by:</a:t>
            </a:r>
          </a:p>
          <a:p>
            <a:pPr lvl="1"/>
            <a:r>
              <a:rPr lang="en-GB" dirty="0"/>
              <a:t>JHI, NIAB, SRUC</a:t>
            </a:r>
          </a:p>
          <a:p>
            <a:pPr lvl="1"/>
            <a:r>
              <a:rPr lang="en-GB" dirty="0"/>
              <a:t>RBGE, RBGK, NHM</a:t>
            </a:r>
          </a:p>
          <a:p>
            <a:endParaRPr lang="en-GB" dirty="0"/>
          </a:p>
          <a:p>
            <a:r>
              <a:rPr lang="en-GB" dirty="0"/>
              <a:t>10,000 processors</a:t>
            </a:r>
          </a:p>
          <a:p>
            <a:r>
              <a:rPr lang="en-GB" dirty="0"/>
              <a:t>100-gigabit networking</a:t>
            </a:r>
          </a:p>
          <a:p>
            <a:r>
              <a:rPr lang="en-GB" dirty="0">
                <a:solidFill>
                  <a:schemeClr val="tx1"/>
                </a:solidFill>
              </a:rPr>
              <a:t>8 PB of storage</a:t>
            </a:r>
          </a:p>
          <a:p>
            <a:r>
              <a:rPr lang="en-GB" dirty="0"/>
              <a:t>4 PB of backup</a:t>
            </a:r>
          </a:p>
          <a:p>
            <a:r>
              <a:rPr lang="en-GB" dirty="0">
                <a:cs typeface="Calibri"/>
              </a:rPr>
              <a:t>700+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1A7-586E-2BC3-9267-4CCFEC3D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260"/>
            <a:ext cx="7688956" cy="547290"/>
          </a:xfrm>
        </p:spPr>
        <p:txBody>
          <a:bodyPr>
            <a:normAutofit fontScale="90000"/>
          </a:bodyPr>
          <a:lstStyle/>
          <a:p>
            <a:r>
              <a:rPr lang="en-GB"/>
              <a:t>2023-</a:t>
            </a:r>
            <a:r>
              <a:rPr lang="en-GB">
                <a:solidFill>
                  <a:schemeClr val="accent3"/>
                </a:solidFill>
              </a:rPr>
              <a:t>24</a:t>
            </a:r>
            <a:r>
              <a:rPr lang="en-GB"/>
              <a:t> HPC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DF8E-FBF0-A6E9-B61D-1C3445524D0B}"/>
              </a:ext>
            </a:extLst>
          </p:cNvPr>
          <p:cNvSpPr txBox="1"/>
          <p:nvPr/>
        </p:nvSpPr>
        <p:spPr>
          <a:xfrm>
            <a:off x="1592374" y="1168206"/>
            <a:ext cx="293094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1,844C/3,688T CPUs</a:t>
            </a:r>
          </a:p>
          <a:p>
            <a:r>
              <a:rPr lang="en-GB" sz="1600"/>
              <a:t>49x 192GB, 3x 256GB, 2x 384GB</a:t>
            </a:r>
          </a:p>
          <a:p>
            <a:endParaRPr lang="en-GB" sz="1600"/>
          </a:p>
          <a:p>
            <a:r>
              <a:rPr lang="en-GB" sz="1600"/>
              <a:t>1x 1.5TB, 1x 2TB, 1x 3TB</a:t>
            </a:r>
          </a:p>
          <a:p>
            <a:endParaRPr lang="en-GB" sz="1600"/>
          </a:p>
          <a:p>
            <a:r>
              <a:rPr lang="en-GB" sz="1600"/>
              <a:t>3x Tesla V100 16/32GB</a:t>
            </a:r>
          </a:p>
          <a:p>
            <a:r>
              <a:rPr lang="en-GB" sz="1600"/>
              <a:t>2x Quadro RTX 8000 48GB</a:t>
            </a:r>
          </a:p>
          <a:p>
            <a:endParaRPr lang="en-GB" sz="1600"/>
          </a:p>
          <a:p>
            <a:r>
              <a:rPr lang="en-GB" sz="1600"/>
              <a:t>1.7PB primary</a:t>
            </a:r>
            <a:endParaRPr lang="en-GB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/>
              <a:t>1PB backup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GB" sz="1600"/>
          </a:p>
          <a:p>
            <a:endParaRPr lang="en-GB" sz="1100"/>
          </a:p>
          <a:p>
            <a:r>
              <a:rPr lang="en-GB" sz="1600"/>
              <a:t>25Gbps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713B-D1AF-4A3D-3719-A2932202C67F}"/>
              </a:ext>
            </a:extLst>
          </p:cNvPr>
          <p:cNvSpPr txBox="1"/>
          <p:nvPr/>
        </p:nvSpPr>
        <p:spPr>
          <a:xfrm>
            <a:off x="4739817" y="1168206"/>
            <a:ext cx="39730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3,072C/6,144T CPUs </a:t>
            </a:r>
            <a:r>
              <a:rPr lang="en-GB" sz="1600">
                <a:solidFill>
                  <a:schemeClr val="accent3"/>
                </a:solidFill>
              </a:rPr>
              <a:t>+ 1,152C/2,304T</a:t>
            </a:r>
          </a:p>
          <a:p>
            <a:r>
              <a:rPr lang="en-GB" sz="1600"/>
              <a:t>32x 256GB, 14x 512GB, </a:t>
            </a:r>
            <a:r>
              <a:rPr lang="en-GB" sz="1600">
                <a:solidFill>
                  <a:schemeClr val="accent3"/>
                </a:solidFill>
              </a:rPr>
              <a:t>18x 384GB</a:t>
            </a:r>
          </a:p>
          <a:p>
            <a:endParaRPr lang="en-GB" sz="1600"/>
          </a:p>
          <a:p>
            <a:r>
              <a:rPr lang="en-GB" sz="1600"/>
              <a:t>1x 1TB, 2x 2TB, 1x 4TB</a:t>
            </a:r>
          </a:p>
          <a:p>
            <a:endParaRPr lang="en-GB" sz="1600"/>
          </a:p>
          <a:p>
            <a:r>
              <a:rPr lang="en-GB" sz="1600"/>
              <a:t>36x Ampere A100 80GB</a:t>
            </a:r>
          </a:p>
          <a:p>
            <a:r>
              <a:rPr lang="en-GB" sz="1600">
                <a:solidFill>
                  <a:schemeClr val="accent3"/>
                </a:solidFill>
              </a:rPr>
              <a:t>12x Lovelace L40S 48GB</a:t>
            </a:r>
          </a:p>
          <a:p>
            <a:endParaRPr lang="en-GB" sz="1600"/>
          </a:p>
          <a:p>
            <a:r>
              <a:rPr lang="en-GB" sz="1600"/>
              <a:t>5PB primary </a:t>
            </a:r>
            <a:r>
              <a:rPr lang="en-GB" sz="1600">
                <a:solidFill>
                  <a:schemeClr val="accent3"/>
                </a:solidFill>
              </a:rPr>
              <a:t>+ 1.7PB</a:t>
            </a:r>
          </a:p>
          <a:p>
            <a:pPr>
              <a:defRPr/>
            </a:pPr>
            <a:r>
              <a:rPr lang="en-GB" sz="1600"/>
              <a:t>3PB backup </a:t>
            </a:r>
            <a:r>
              <a:rPr lang="en-GB" sz="1600">
                <a:solidFill>
                  <a:schemeClr val="accent3"/>
                </a:solidFill>
              </a:rPr>
              <a:t>+ 1.3PB</a:t>
            </a:r>
          </a:p>
          <a:p>
            <a:r>
              <a:rPr lang="en-GB" sz="1600"/>
              <a:t>128TB </a:t>
            </a:r>
            <a:r>
              <a:rPr lang="en-GB" sz="1600" err="1"/>
              <a:t>NVMe</a:t>
            </a:r>
            <a:r>
              <a:rPr lang="en-GB" sz="1600"/>
              <a:t> flash scratch </a:t>
            </a:r>
            <a:r>
              <a:rPr lang="en-GB" sz="1600">
                <a:solidFill>
                  <a:schemeClr val="accent3"/>
                </a:solidFill>
              </a:rPr>
              <a:t>+ 40TB</a:t>
            </a:r>
          </a:p>
          <a:p>
            <a:endParaRPr lang="en-GB" sz="1100"/>
          </a:p>
          <a:p>
            <a:r>
              <a:rPr lang="en-GB" sz="1600"/>
              <a:t>100Gbps</a:t>
            </a:r>
            <a:r>
              <a:rPr lang="en-GB" sz="1600">
                <a:solidFill>
                  <a:schemeClr val="accent3"/>
                </a:solidFill>
              </a:rPr>
              <a:t> + more switches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49DAB-626C-0F94-203E-C0494A3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06" y="1274186"/>
            <a:ext cx="354402" cy="3544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8C4639-076A-ED9B-6285-119F2FCE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1882627"/>
            <a:ext cx="354402" cy="354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F4443-D3AC-0FD4-358C-9E34A2F9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06" y="3242058"/>
            <a:ext cx="354403" cy="354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D36FD-1BF3-9BBC-5B50-1B04DCB6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001431"/>
            <a:ext cx="354401" cy="35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AD0415-DBCF-BF4D-22B9-2B39E0CAA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266" y="4602328"/>
            <a:ext cx="354401" cy="290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5ACC61-D085-8B0D-A7AE-F20F43F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306" y="2491068"/>
            <a:ext cx="354402" cy="35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076E4E-194A-E9AB-933F-00E6054161EA}"/>
              </a:ext>
            </a:extLst>
          </p:cNvPr>
          <p:cNvSpPr txBox="1"/>
          <p:nvPr/>
        </p:nvSpPr>
        <p:spPr>
          <a:xfrm>
            <a:off x="124584" y="1312887"/>
            <a:ext cx="811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Compute: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6D472-DD55-24B7-34DA-A195E8519652}"/>
              </a:ext>
            </a:extLst>
          </p:cNvPr>
          <p:cNvSpPr txBox="1"/>
          <p:nvPr/>
        </p:nvSpPr>
        <p:spPr>
          <a:xfrm>
            <a:off x="124584" y="192132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Hi-mem: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50F3C-8594-BE6A-87E0-CAC6EC70A14E}"/>
              </a:ext>
            </a:extLst>
          </p:cNvPr>
          <p:cNvSpPr txBox="1"/>
          <p:nvPr/>
        </p:nvSpPr>
        <p:spPr>
          <a:xfrm>
            <a:off x="124584" y="25474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GPUs: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37268-20B5-9723-41C5-B4B631F485F0}"/>
              </a:ext>
            </a:extLst>
          </p:cNvPr>
          <p:cNvSpPr txBox="1"/>
          <p:nvPr/>
        </p:nvSpPr>
        <p:spPr>
          <a:xfrm>
            <a:off x="124584" y="3280759"/>
            <a:ext cx="70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Storage: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925A3-DAC0-A1C8-E1C9-2E74DCAE1318}"/>
              </a:ext>
            </a:extLst>
          </p:cNvPr>
          <p:cNvSpPr txBox="1"/>
          <p:nvPr/>
        </p:nvSpPr>
        <p:spPr>
          <a:xfrm>
            <a:off x="124584" y="4038987"/>
            <a:ext cx="977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Networking: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F12E3-049D-6735-0499-5770DF4774D5}"/>
              </a:ext>
            </a:extLst>
          </p:cNvPr>
          <p:cNvSpPr txBox="1"/>
          <p:nvPr/>
        </p:nvSpPr>
        <p:spPr>
          <a:xfrm>
            <a:off x="124584" y="4588706"/>
            <a:ext cx="77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VMware: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D40B7-7AB1-A96B-9B2E-8E43599930B5}"/>
              </a:ext>
            </a:extLst>
          </p:cNvPr>
          <p:cNvSpPr txBox="1"/>
          <p:nvPr/>
        </p:nvSpPr>
        <p:spPr>
          <a:xfrm>
            <a:off x="2120849" y="838073"/>
            <a:ext cx="4905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2019 kit						             additional (2023) and (</a:t>
            </a:r>
            <a:r>
              <a:rPr lang="en-GB" sz="1050" dirty="0">
                <a:solidFill>
                  <a:schemeClr val="accent3"/>
                </a:solidFill>
              </a:rPr>
              <a:t>2024</a:t>
            </a:r>
            <a:r>
              <a:rPr lang="en-GB" sz="1050" dirty="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339816-948C-C8A7-5325-29F139AF6B53}"/>
              </a:ext>
            </a:extLst>
          </p:cNvPr>
          <p:cNvCxnSpPr>
            <a:cxnSpLocks/>
          </p:cNvCxnSpPr>
          <p:nvPr/>
        </p:nvCxnSpPr>
        <p:spPr>
          <a:xfrm>
            <a:off x="4561570" y="1220359"/>
            <a:ext cx="0" cy="3601971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9AC54C-4F33-443F-6DD8-402B12BDF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112" y="1169270"/>
            <a:ext cx="415478" cy="3154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527F94-393E-57D2-A70B-DE7931350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6693" y="1278397"/>
            <a:ext cx="406786" cy="97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1CF659-D6D6-5B4B-B55C-C20B688BE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13" y="1123182"/>
            <a:ext cx="406786" cy="971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B4720F-B0A2-43A6-DAC6-999A8427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443" y="2503915"/>
            <a:ext cx="572124" cy="1072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750AB6-4A8B-7A96-2B92-60958DD61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125" y="2503915"/>
            <a:ext cx="572124" cy="107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6C46F8-D9F9-DA28-D305-E0965B87FB71}"/>
              </a:ext>
            </a:extLst>
          </p:cNvPr>
          <p:cNvSpPr txBox="1"/>
          <p:nvPr/>
        </p:nvSpPr>
        <p:spPr>
          <a:xfrm>
            <a:off x="5382232" y="4912668"/>
            <a:ext cx="3807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plus racks, cabling, UPS, power distribution, additional central IT backup etc…</a:t>
            </a:r>
          </a:p>
        </p:txBody>
      </p:sp>
    </p:spTree>
    <p:extLst>
      <p:ext uri="{BB962C8B-B14F-4D97-AF65-F5344CB8AC3E}">
        <p14:creationId xmlns:p14="http://schemas.microsoft.com/office/powerpoint/2010/main" val="275532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 dirty="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83780" y="4778720"/>
            <a:ext cx="59764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Debian Linux (version 12.x)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shared</a:t>
            </a:r>
          </a:p>
          <a:p>
            <a:pPr algn="ctr"/>
            <a:r>
              <a:rPr lang="en-GB" sz="120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Props1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326</Words>
  <Application>Microsoft Office PowerPoint</Application>
  <PresentationFormat>On-screen Show (16:9)</PresentationFormat>
  <Paragraphs>78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Hutton PPT template 2017 widescreen</vt:lpstr>
      <vt:lpstr>PowerPoint Presentation</vt:lpstr>
      <vt:lpstr>An Introduction to HPC September 2025</vt:lpstr>
      <vt:lpstr>Outcomes of workshop</vt:lpstr>
      <vt:lpstr>Crop Diversity HPC</vt:lpstr>
      <vt:lpstr>2023-24 HPC Upgrades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Iain Milne</cp:lastModifiedBy>
  <cp:revision>4</cp:revision>
  <dcterms:created xsi:type="dcterms:W3CDTF">2019-06-26T08:43:14Z</dcterms:created>
  <dcterms:modified xsi:type="dcterms:W3CDTF">2025-08-26T09:57:46Z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